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80" r:id="rId22"/>
    <p:sldId id="275" r:id="rId23"/>
    <p:sldId id="277" r:id="rId24"/>
    <p:sldId id="278" r:id="rId25"/>
    <p:sldId id="281" r:id="rId26"/>
    <p:sldId id="282" r:id="rId27"/>
    <p:sldId id="279" r:id="rId28"/>
    <p:sldId id="283" r:id="rId29"/>
    <p:sldId id="284" r:id="rId30"/>
    <p:sldId id="287" r:id="rId31"/>
    <p:sldId id="285" r:id="rId32"/>
    <p:sldId id="286"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91" d="100"/>
          <a:sy n="91" d="100"/>
        </p:scale>
        <p:origin x="-1644" y="-11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296"/>
    </p:cViewPr>
  </p:sorterViewPr>
  <p:notesViewPr>
    <p:cSldViewPr>
      <p:cViewPr varScale="1">
        <p:scale>
          <a:sx n="69" d="100"/>
          <a:sy n="69" d="100"/>
        </p:scale>
        <p:origin x="-279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6C8BDC-28AA-452D-A00F-47B99665C371}" type="datetimeFigureOut">
              <a:rPr lang="tr-TR" smtClean="0"/>
              <a:pPr/>
              <a:t>15.03.2016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5A3796-52F2-42D4-A9CA-17EC72FC722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95A3796-52F2-42D4-A9CA-17EC72FC7228}" type="slidenum">
              <a:rPr lang="tr-TR" smtClean="0"/>
              <a:pPr/>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15.03.2016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dirty="0" smtClean="0"/>
              <a:t>TELEVİZYON VE İNTERNET KULLANIMININ ZARARLARI</a:t>
            </a:r>
            <a:endParaRPr lang="tr-TR" dirty="0"/>
          </a:p>
        </p:txBody>
      </p:sp>
      <p:sp>
        <p:nvSpPr>
          <p:cNvPr id="5" name="4 Alt Başlık"/>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TELEVİZYON İZLEYEN ÇOCUKLARDA</a:t>
            </a:r>
            <a:endParaRPr lang="tr-TR" b="1" dirty="0"/>
          </a:p>
        </p:txBody>
      </p:sp>
      <p:sp>
        <p:nvSpPr>
          <p:cNvPr id="5" name="4 İçerik Yer Tutucusu"/>
          <p:cNvSpPr>
            <a:spLocks noGrp="1"/>
          </p:cNvSpPr>
          <p:nvPr>
            <p:ph idx="1"/>
          </p:nvPr>
        </p:nvSpPr>
        <p:spPr>
          <a:xfrm>
            <a:off x="457200" y="1600200"/>
            <a:ext cx="5043494" cy="4525963"/>
          </a:xfrm>
        </p:spPr>
        <p:txBody>
          <a:bodyPr>
            <a:normAutofit fontScale="55000" lnSpcReduction="20000"/>
          </a:bodyPr>
          <a:lstStyle/>
          <a:p>
            <a:r>
              <a:rPr lang="tr-TR" sz="3400" dirty="0" smtClean="0"/>
              <a:t>Konuşma bozukluğu görülmektedir.</a:t>
            </a:r>
          </a:p>
          <a:p>
            <a:r>
              <a:rPr lang="tr-TR" sz="3400" dirty="0" smtClean="0"/>
              <a:t>Hareketsizlikten dolayı kaslar yeterli gelişememektedir.</a:t>
            </a:r>
          </a:p>
          <a:p>
            <a:r>
              <a:rPr lang="tr-TR" sz="3400" dirty="0" smtClean="0"/>
              <a:t>İletişim kuramama, içe kapanıklılık, arkadaş edinememe sorunları ortaya çıkmaktadır.</a:t>
            </a:r>
          </a:p>
          <a:p>
            <a:r>
              <a:rPr lang="tr-TR" sz="3400" dirty="0" smtClean="0"/>
              <a:t>Ders çalışmak istememekte ve Okula gitmek istememektedir.</a:t>
            </a:r>
          </a:p>
          <a:p>
            <a:r>
              <a:rPr lang="tr-TR" sz="3400" dirty="0" smtClean="0"/>
              <a:t>Hayal dünyası gelişmemektedir.</a:t>
            </a:r>
          </a:p>
          <a:p>
            <a:r>
              <a:rPr lang="tr-TR" sz="3400" dirty="0" smtClean="0"/>
              <a:t>Dış çevreyi anlamakta zorlanmaktadır.</a:t>
            </a:r>
          </a:p>
          <a:p>
            <a:r>
              <a:rPr lang="tr-TR" sz="3400" dirty="0" smtClean="0"/>
              <a:t>Ders notları düşmekte, aile içi huzursuzluk meydana gelmektedir.</a:t>
            </a:r>
          </a:p>
          <a:p>
            <a:r>
              <a:rPr lang="tr-TR" sz="3400" dirty="0" smtClean="0"/>
              <a:t>Kitap okuma alışkanlığı gelişmemektedir.</a:t>
            </a:r>
          </a:p>
          <a:p>
            <a:r>
              <a:rPr lang="tr-TR" sz="3400" dirty="0" smtClean="0"/>
              <a:t>Okul dönüşü 1 saat TV seyreden öğrencinin o gün 4 saat gördüğü dersi unuttuğu tespit edilmiştir.</a:t>
            </a:r>
          </a:p>
          <a:p>
            <a:endParaRPr lang="tr-TR" dirty="0" smtClean="0"/>
          </a:p>
        </p:txBody>
      </p:sp>
      <p:pic>
        <p:nvPicPr>
          <p:cNvPr id="6" name="Picture 7" descr="res1"/>
          <p:cNvPicPr>
            <a:picLocks noChangeAspect="1" noChangeArrowheads="1"/>
          </p:cNvPicPr>
          <p:nvPr/>
        </p:nvPicPr>
        <p:blipFill>
          <a:blip r:embed="rId2"/>
          <a:srcRect/>
          <a:stretch>
            <a:fillRect/>
          </a:stretch>
        </p:blipFill>
        <p:spPr bwMode="auto">
          <a:xfrm>
            <a:off x="5429256" y="1571612"/>
            <a:ext cx="3071802" cy="392909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 YAPMALIYIM ?</a:t>
            </a:r>
            <a:endParaRPr lang="tr-TR" dirty="0"/>
          </a:p>
        </p:txBody>
      </p:sp>
      <p:sp>
        <p:nvSpPr>
          <p:cNvPr id="5" name="4 İçerik Yer Tutucusu"/>
          <p:cNvSpPr>
            <a:spLocks noGrp="1"/>
          </p:cNvSpPr>
          <p:nvPr>
            <p:ph idx="1"/>
          </p:nvPr>
        </p:nvSpPr>
        <p:spPr/>
        <p:txBody>
          <a:bodyPr>
            <a:normAutofit fontScale="85000" lnSpcReduction="20000"/>
          </a:bodyPr>
          <a:lstStyle/>
          <a:p>
            <a:r>
              <a:rPr lang="tr-TR" dirty="0" smtClean="0"/>
              <a:t>Önce, çocuğun seyrettiği programlar ve yayın saatleri belirlenir.</a:t>
            </a:r>
          </a:p>
          <a:p>
            <a:endParaRPr lang="tr-TR" dirty="0" smtClean="0"/>
          </a:p>
          <a:p>
            <a:r>
              <a:rPr lang="tr-TR" dirty="0" smtClean="0"/>
              <a:t>Kitap okuma, resim, müzik, spor, gezi gibi bir çok alternatif düşünülebilir.</a:t>
            </a:r>
          </a:p>
          <a:p>
            <a:r>
              <a:rPr lang="tr-TR" dirty="0" smtClean="0"/>
              <a:t>Çocuğun, bir günde bir saat kadar </a:t>
            </a:r>
            <a:r>
              <a:rPr lang="tr-TR" dirty="0" err="1" smtClean="0"/>
              <a:t>tv</a:t>
            </a:r>
            <a:r>
              <a:rPr lang="tr-TR" dirty="0" smtClean="0"/>
              <a:t> seyretmesi kabul edilebilir.</a:t>
            </a:r>
          </a:p>
          <a:p>
            <a:endParaRPr lang="tr-TR" dirty="0" smtClean="0"/>
          </a:p>
          <a:p>
            <a:r>
              <a:rPr lang="tr-TR" dirty="0" smtClean="0"/>
              <a:t>Alternatif faaliyetler ihmal edilmemeli ve arzu edilen sınırlamalara uyulduğu ölçüde mükâfatlandırma yoluna gidilmelidir.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Akşamları eve gelir gelmez televizyonu açmayın: “Çamaşır, bulaşık, yemek gibi yapılması gereken birçok tatsız işin altında boğuluyor olsanız bile,çocuğunuzu bunlarla meşgulken televizyondan başka bir uğraşla ilgilenmesi için yönlendirin. Televizyonun önünde sakin oturmaktansa, bırakın daha fazla kirleten ya da dağıtan diğer aktivitelerle ilgilensin.”</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Eve bir çok televizyon yerleştirmeyin: “Yatak odasına televizyon koymak, kendi kendinize kurduğunuz bir tuzak olacaktır. Yatakta televizyon seyretmek çok konforludur, fakat en ufak bir yorgunlukta bir elde kumanda diğer elde abur cubur yiyeceklerle son derece sağlıksız bir yaşam şekli edinmenize neden olur. Yemek esnasında televizyonun açık olması ise ailedeki tüm iletişimi kesmenin en emin yoludur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14"/>
            <a:ext cx="8229600" cy="1143000"/>
          </a:xfrm>
        </p:spPr>
        <p:txBody>
          <a:bodyPr/>
          <a:lstStyle/>
          <a:p>
            <a:endParaRPr lang="tr-TR"/>
          </a:p>
        </p:txBody>
      </p:sp>
      <p:sp>
        <p:nvSpPr>
          <p:cNvPr id="3" name="2 İçerik Yer Tutucusu"/>
          <p:cNvSpPr>
            <a:spLocks noGrp="1"/>
          </p:cNvSpPr>
          <p:nvPr>
            <p:ph idx="1"/>
          </p:nvPr>
        </p:nvSpPr>
        <p:spPr/>
        <p:txBody>
          <a:bodyPr/>
          <a:lstStyle/>
          <a:p>
            <a:r>
              <a:rPr lang="tr-TR" dirty="0" smtClean="0"/>
              <a:t>Çocukları farklı aktivitelere yönlendirin, çocuk bakıcınızın çocuğunuzu televizyon karşısında oyalamasına izin vermeyin</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smtClean="0"/>
              <a:t>Çocuğunuzun televizyonu tek başına açmasına, ne var ne yok bakmasına ve kanal değiştirmesine izin vermeyin: “Çocuğunuzun seyredeceği programın ya da çizgi filmin ona uygun olup olmadığına siz karar verin. Küçük yaşlarda konsantrasyonu bozma kaynağı olan </a:t>
            </a:r>
            <a:r>
              <a:rPr lang="tr-TR" dirty="0" err="1" smtClean="0"/>
              <a:t>zapping</a:t>
            </a:r>
            <a:r>
              <a:rPr lang="tr-TR" dirty="0" smtClean="0"/>
              <a:t> yapmaktan kaçının. Gerekirse kendisine zararı olmayan kanallarda gezmesi için çocuğunuza birkaç dakika izin verin. Çocuğunuz yanlışlıkla kanlı olayların olduğu bir sahneye denk geldiyse, televizyonu hemen kapatmak ya da aceleyle kanalı değiştirmek yerine, onda şok etkisi oluşturan şey üzerine birkaç kelime edin. Böylece onu paniğe kapıldığı bir durumun etkisinden kurtarmış olursunuz.”</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Çocuğunuzu uzun bir süre televizyon karşısında yalnız bırakmayın: “Tam tersine, bilinçli ve eleştiren bir televizyon izleyicisine yavaş yavaş dönüşmesini ona öğretmek için yanında kalmaya çalışın. 6-7 yaşına doğru onun çizgi filmlerden başka şeyler izlemesine izin verdiğinizde bazı temel bilgileri açıklayın. Örneğin, ona filmle gerçeği ayırt etmesini öğretin; ‘Birbirleriyle kavga edenler aslında rol yapıyor’, ‘Bütün bunlar aslında sana akşamları okuduğum masallar gibi gerçek olmayan şeyler’, ‘Örneğin gördüğün bu kan aslında ketçap’ gibi…”ya da şiddet dışında başka çözüm ne olabilirdi şeklinde yorum yapmak gerekir.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AKILLI İŞARETLERE DİKKAT EDELİM</a:t>
            </a:r>
            <a:endParaRPr lang="tr-TR" dirty="0"/>
          </a:p>
        </p:txBody>
      </p:sp>
      <p:pic>
        <p:nvPicPr>
          <p:cNvPr id="4" name="Picture 4" descr="alt"/>
          <p:cNvPicPr>
            <a:picLocks noGrp="1" noChangeAspect="1" noChangeArrowheads="1"/>
          </p:cNvPicPr>
          <p:nvPr>
            <p:ph idx="1"/>
          </p:nvPr>
        </p:nvPicPr>
        <p:blipFill>
          <a:blip r:embed="rId2"/>
          <a:srcRect/>
          <a:stretch>
            <a:fillRect/>
          </a:stretch>
        </p:blipFill>
        <p:spPr>
          <a:xfrm>
            <a:off x="357158" y="1500173"/>
            <a:ext cx="7929618" cy="486333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İNTERNET KULLANIMININ ZARARLARI</a:t>
            </a:r>
            <a:endParaRPr lang="tr-TR" dirty="0"/>
          </a:p>
        </p:txBody>
      </p:sp>
      <p:pic>
        <p:nvPicPr>
          <p:cNvPr id="4" name="Picture 2"/>
          <p:cNvPicPr>
            <a:picLocks noGrp="1" noChangeAspect="1" noChangeArrowheads="1"/>
          </p:cNvPicPr>
          <p:nvPr>
            <p:ph idx="1"/>
          </p:nvPr>
        </p:nvPicPr>
        <p:blipFill>
          <a:blip r:embed="rId2"/>
          <a:srcRect/>
          <a:stretch>
            <a:fillRect/>
          </a:stretch>
        </p:blipFill>
        <p:spPr bwMode="auto">
          <a:xfrm>
            <a:off x="1571604" y="1578264"/>
            <a:ext cx="6215106" cy="473304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İNTERNET BAĞIMLILIĞI</a:t>
            </a:r>
            <a:endParaRPr lang="tr-TR" dirty="0"/>
          </a:p>
        </p:txBody>
      </p:sp>
      <p:sp>
        <p:nvSpPr>
          <p:cNvPr id="3" name="2 İçerik Yer Tutucusu"/>
          <p:cNvSpPr>
            <a:spLocks noGrp="1"/>
          </p:cNvSpPr>
          <p:nvPr>
            <p:ph idx="1"/>
          </p:nvPr>
        </p:nvSpPr>
        <p:spPr>
          <a:xfrm>
            <a:off x="457200" y="1600200"/>
            <a:ext cx="4400552" cy="4525963"/>
          </a:xfrm>
        </p:spPr>
        <p:txBody>
          <a:bodyPr>
            <a:normAutofit lnSpcReduction="10000"/>
          </a:bodyPr>
          <a:lstStyle/>
          <a:p>
            <a:pPr marL="274320" indent="-274320">
              <a:defRPr/>
            </a:pPr>
            <a:r>
              <a:rPr lang="tr-TR" dirty="0" smtClean="0"/>
              <a:t>Bilgisayar ve internetin çok sık kullanılmasından,</a:t>
            </a:r>
          </a:p>
          <a:p>
            <a:pPr marL="274320" indent="-274320">
              <a:defRPr/>
            </a:pPr>
            <a:endParaRPr lang="tr-TR" dirty="0" smtClean="0"/>
          </a:p>
          <a:p>
            <a:pPr marL="274320" indent="-274320">
              <a:defRPr/>
            </a:pPr>
            <a:r>
              <a:rPr lang="tr-TR" dirty="0" smtClean="0"/>
              <a:t>Kolay erişilebilir olmasından,</a:t>
            </a:r>
          </a:p>
          <a:p>
            <a:pPr marL="0" indent="0">
              <a:buNone/>
              <a:defRPr/>
            </a:pPr>
            <a:endParaRPr lang="tr-TR" dirty="0" smtClean="0"/>
          </a:p>
          <a:p>
            <a:pPr marL="0" indent="0">
              <a:buNone/>
              <a:defRPr/>
            </a:pPr>
            <a:r>
              <a:rPr lang="tr-TR" dirty="0" smtClean="0"/>
              <a:t>dolayı oluşan bağımlılık türüdür.</a:t>
            </a:r>
          </a:p>
          <a:p>
            <a:endParaRPr lang="tr-TR" dirty="0"/>
          </a:p>
        </p:txBody>
      </p:sp>
      <p:pic>
        <p:nvPicPr>
          <p:cNvPr id="4" name="Picture 2" descr="C:\Users\Ali ULUÇAY\Desktop\internet\2.png"/>
          <p:cNvPicPr>
            <a:picLocks noChangeAspect="1" noChangeArrowheads="1"/>
          </p:cNvPicPr>
          <p:nvPr/>
        </p:nvPicPr>
        <p:blipFill>
          <a:blip r:embed="rId2"/>
          <a:srcRect/>
          <a:stretch>
            <a:fillRect/>
          </a:stretch>
        </p:blipFill>
        <p:spPr bwMode="auto">
          <a:xfrm>
            <a:off x="5715000" y="1714488"/>
            <a:ext cx="3148013" cy="4599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TANIDIK GELDİ Mİ?</a:t>
            </a:r>
            <a:endParaRPr lang="tr-TR" b="1" dirty="0"/>
          </a:p>
        </p:txBody>
      </p:sp>
      <p:pic>
        <p:nvPicPr>
          <p:cNvPr id="4" name="Picture 5" descr="Aile-boyu-tv11"/>
          <p:cNvPicPr>
            <a:picLocks noGrp="1" noChangeAspect="1" noChangeArrowheads="1"/>
          </p:cNvPicPr>
          <p:nvPr>
            <p:ph idx="1"/>
          </p:nvPr>
        </p:nvPicPr>
        <p:blipFill>
          <a:blip r:embed="rId2"/>
          <a:srcRect/>
          <a:stretch>
            <a:fillRect/>
          </a:stretch>
        </p:blipFill>
        <p:spPr bwMode="auto">
          <a:xfrm>
            <a:off x="714348" y="1554841"/>
            <a:ext cx="7858180" cy="4616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BELİRTİLERİ</a:t>
            </a:r>
            <a:endParaRPr lang="tr-TR" dirty="0"/>
          </a:p>
        </p:txBody>
      </p:sp>
      <p:sp>
        <p:nvSpPr>
          <p:cNvPr id="4" name="Rectangle 3"/>
          <p:cNvSpPr>
            <a:spLocks noGrp="1" noChangeArrowheads="1"/>
          </p:cNvSpPr>
          <p:nvPr>
            <p:ph idx="1"/>
          </p:nvPr>
        </p:nvSpPr>
        <p:spPr>
          <a:xfrm>
            <a:off x="457200" y="1600200"/>
            <a:ext cx="5329246" cy="4525963"/>
          </a:xfrm>
        </p:spPr>
        <p:txBody>
          <a:bodyPr>
            <a:normAutofit fontScale="70000" lnSpcReduction="20000"/>
          </a:bodyPr>
          <a:lstStyle/>
          <a:p>
            <a:pPr eaLnBrk="1" hangingPunct="1"/>
            <a:r>
              <a:rPr lang="tr-TR" sz="2800" dirty="0" smtClean="0"/>
              <a:t>Her gün internete bağlanmak, bağlı iken zamanın farkında olmamak, sorulduğunda ise inkar etmek veya yalan söylemek. Bilgisayarın başında bu kadar fazla zaman geçirildiği için suçluluk duyma ve büyük bir zevk alma arasında gidip gelmek. </a:t>
            </a:r>
          </a:p>
          <a:p>
            <a:r>
              <a:rPr lang="tr-TR" sz="2800" dirty="0" smtClean="0"/>
              <a:t>İçe kapanma ve göz temasının kesilmesi.</a:t>
            </a:r>
          </a:p>
          <a:p>
            <a:r>
              <a:rPr lang="tr-TR" sz="2800" dirty="0" smtClean="0"/>
              <a:t>Toplumsal yaşamdan yaşıtlardan çekilme, dostları tarafından anlaşılamama duygusu, spor faaliyetlerinden uzaklaşma</a:t>
            </a:r>
          </a:p>
          <a:p>
            <a:r>
              <a:rPr lang="tr-TR" sz="2800" dirty="0" smtClean="0"/>
              <a:t>Yoksunluk belirtileri (bağlantı engellendiğinde aşırı sinirlilik, titreme, hayal kurma)</a:t>
            </a:r>
          </a:p>
          <a:p>
            <a:r>
              <a:rPr lang="tr-TR" sz="2800" dirty="0" smtClean="0"/>
              <a:t>Yinelemeli beden hareketleri (ileri geri sallanma, parmakları gereksiz yere oynatma, dönme) ya da kendi kendine konuşma.     </a:t>
            </a:r>
          </a:p>
          <a:p>
            <a:endParaRPr lang="tr-TR" sz="2800" dirty="0" smtClean="0">
              <a:solidFill>
                <a:srgbClr val="FF33CC"/>
              </a:solidFill>
            </a:endParaRPr>
          </a:p>
        </p:txBody>
      </p:sp>
      <p:pic>
        <p:nvPicPr>
          <p:cNvPr id="5" name="Picture 7" descr="ANd9GcRKJmm0AKO7ixNWjbknbeC8Av2AzS4OOD_GvKzNfrl_XWzPQmSKAA"/>
          <p:cNvPicPr>
            <a:picLocks noChangeAspect="1" noChangeArrowheads="1"/>
          </p:cNvPicPr>
          <p:nvPr/>
        </p:nvPicPr>
        <p:blipFill>
          <a:blip r:embed="rId2"/>
          <a:srcRect/>
          <a:stretch>
            <a:fillRect/>
          </a:stretch>
        </p:blipFill>
        <p:spPr bwMode="auto">
          <a:xfrm>
            <a:off x="6072198" y="1857364"/>
            <a:ext cx="2746366" cy="3009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r>
              <a:rPr lang="tr-TR" dirty="0" smtClean="0"/>
              <a:t>Yanlış olduğunu bildiği halde kendini durduramamak,</a:t>
            </a:r>
          </a:p>
          <a:p>
            <a:endParaRPr lang="tr-TR" dirty="0" smtClean="0"/>
          </a:p>
          <a:p>
            <a:r>
              <a:rPr lang="tr-TR" dirty="0" smtClean="0"/>
              <a:t>Giderek harcanan zamanın artması,</a:t>
            </a:r>
          </a:p>
          <a:p>
            <a:endParaRPr lang="tr-TR" dirty="0" smtClean="0"/>
          </a:p>
          <a:p>
            <a:r>
              <a:rPr lang="tr-TR" dirty="0" smtClean="0"/>
              <a:t>Aile ve arkadaşların ihmal edilmesi,</a:t>
            </a:r>
          </a:p>
          <a:p>
            <a:endParaRPr lang="tr-TR" dirty="0" smtClean="0"/>
          </a:p>
          <a:p>
            <a:r>
              <a:rPr lang="tr-TR" dirty="0" smtClean="0"/>
              <a:t>Boşluk hissi, depresyon, ,</a:t>
            </a:r>
          </a:p>
          <a:p>
            <a:endParaRPr lang="tr-TR" dirty="0" smtClean="0"/>
          </a:p>
          <a:p>
            <a:r>
              <a:rPr lang="tr-TR" dirty="0" smtClean="0"/>
              <a:t>Bilgisayar başında olmayınca huzursuzluk, sinirlilik,</a:t>
            </a:r>
          </a:p>
          <a:p>
            <a:endParaRPr lang="tr-TR" dirty="0" smtClean="0"/>
          </a:p>
          <a:p>
            <a:r>
              <a:rPr lang="tr-TR" dirty="0" smtClean="0"/>
              <a:t>Yaptıkları konusunda yalan söyleme,</a:t>
            </a:r>
          </a:p>
          <a:p>
            <a:endParaRPr lang="tr-TR" dirty="0" smtClean="0"/>
          </a:p>
          <a:p>
            <a:r>
              <a:rPr lang="tr-TR" dirty="0" smtClean="0"/>
              <a:t>Bilgisayar başında kendini iyi hissetme,</a:t>
            </a:r>
          </a:p>
          <a:p>
            <a:endParaRPr lang="tr-TR" dirty="0" smtClean="0"/>
          </a:p>
          <a:p>
            <a:r>
              <a:rPr lang="tr-TR" dirty="0" smtClean="0"/>
              <a:t>Kontrolünü kaybetme,</a:t>
            </a:r>
          </a:p>
          <a:p>
            <a:endParaRPr lang="tr-TR" dirty="0" smtClean="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İNTERNET VE BİLGİSAYAR KULLANIMININ ZARARLARI</a:t>
            </a:r>
            <a:endParaRPr lang="tr-TR" dirty="0"/>
          </a:p>
        </p:txBody>
      </p:sp>
      <p:sp>
        <p:nvSpPr>
          <p:cNvPr id="6" name="Rectangle 3"/>
          <p:cNvSpPr txBox="1">
            <a:spLocks noChangeArrowheads="1"/>
          </p:cNvSpPr>
          <p:nvPr/>
        </p:nvSpPr>
        <p:spPr>
          <a:xfrm>
            <a:off x="533400" y="1714488"/>
            <a:ext cx="5681674" cy="4305312"/>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90000"/>
              </a:lnSpc>
              <a:spcBef>
                <a:spcPct val="20000"/>
              </a:spcBef>
              <a:spcAft>
                <a:spcPts val="0"/>
              </a:spcAft>
              <a:buClrTx/>
              <a:buSzTx/>
              <a:buFontTx/>
              <a:buNone/>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Gelişmekte olan çocuklar için 4 potansiyel fiziksel risk vardır:</a:t>
            </a:r>
          </a:p>
          <a:p>
            <a:pPr marL="609600" marR="0" lvl="0" indent="-609600" algn="l" defTabSz="914400" rtl="0" eaLnBrk="1" fontAlgn="auto" latinLnBrk="0" hangingPunct="1">
              <a:lnSpc>
                <a:spcPct val="90000"/>
              </a:lnSpc>
              <a:spcBef>
                <a:spcPct val="20000"/>
              </a:spcBef>
              <a:spcAft>
                <a:spcPts val="0"/>
              </a:spcAft>
              <a:buClrTx/>
              <a:buSzTx/>
              <a:buFontTx/>
              <a:buAutoNum type="alphaLcParen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Görme Sorunları</a:t>
            </a:r>
          </a:p>
          <a:p>
            <a:pPr marL="609600" marR="0" lvl="0" indent="-609600" algn="l" defTabSz="914400" rtl="0" eaLnBrk="1" fontAlgn="auto" latinLnBrk="0" hangingPunct="1">
              <a:lnSpc>
                <a:spcPct val="90000"/>
              </a:lnSpc>
              <a:spcBef>
                <a:spcPct val="20000"/>
              </a:spcBef>
              <a:spcAft>
                <a:spcPts val="0"/>
              </a:spcAft>
              <a:buClrTx/>
              <a:buSzTx/>
              <a:buFontTx/>
              <a:buAutoNum type="alphaLcParen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Duruş ve iskelet sorunları</a:t>
            </a:r>
          </a:p>
          <a:p>
            <a:pPr marL="609600" marR="0" lvl="0" indent="-609600" algn="l" defTabSz="914400" rtl="0" eaLnBrk="1" fontAlgn="auto" latinLnBrk="0" hangingPunct="1">
              <a:lnSpc>
                <a:spcPct val="90000"/>
              </a:lnSpc>
              <a:spcBef>
                <a:spcPct val="20000"/>
              </a:spcBef>
              <a:spcAft>
                <a:spcPts val="0"/>
              </a:spcAft>
              <a:buClrTx/>
              <a:buSzTx/>
              <a:buFontTx/>
              <a:buAutoNum type="alphaLcParen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Radyasyon riski</a:t>
            </a:r>
          </a:p>
          <a:p>
            <a:pPr marL="609600" marR="0" lvl="0" indent="-609600" algn="l" defTabSz="914400" rtl="0" eaLnBrk="1" fontAlgn="auto" latinLnBrk="0" hangingPunct="1">
              <a:lnSpc>
                <a:spcPct val="90000"/>
              </a:lnSpc>
              <a:spcBef>
                <a:spcPct val="20000"/>
              </a:spcBef>
              <a:spcAft>
                <a:spcPts val="0"/>
              </a:spcAft>
              <a:buClrTx/>
              <a:buSzTx/>
              <a:buFontTx/>
              <a:buAutoNum type="alphaLcParen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Daha az hareketten kaynaklanan fiziksel problemler</a:t>
            </a:r>
          </a:p>
        </p:txBody>
      </p:sp>
      <p:pic>
        <p:nvPicPr>
          <p:cNvPr id="8" name="Picture 4"/>
          <p:cNvPicPr>
            <a:picLocks noGrp="1" noChangeAspect="1" noChangeArrowheads="1"/>
          </p:cNvPicPr>
          <p:nvPr>
            <p:ph idx="1"/>
          </p:nvPr>
        </p:nvPicPr>
        <p:blipFill>
          <a:blip r:embed="rId2"/>
          <a:srcRect/>
          <a:stretch>
            <a:fillRect/>
          </a:stretch>
        </p:blipFill>
        <p:spPr bwMode="auto">
          <a:xfrm>
            <a:off x="6715140" y="2071678"/>
            <a:ext cx="1977229" cy="1977229"/>
          </a:xfrm>
          <a:prstGeom prst="rect">
            <a:avLst/>
          </a:prstGeom>
          <a:noFill/>
          <a:ln w="9525">
            <a:noFill/>
            <a:miter lim="800000"/>
            <a:headEnd/>
            <a:tailEnd/>
          </a:ln>
        </p:spPr>
      </p:pic>
      <p:pic>
        <p:nvPicPr>
          <p:cNvPr id="9" name="Picture 6" descr="j0409652[1]"/>
          <p:cNvPicPr>
            <a:picLocks noChangeAspect="1" noChangeArrowheads="1"/>
          </p:cNvPicPr>
          <p:nvPr/>
        </p:nvPicPr>
        <p:blipFill>
          <a:blip r:embed="rId3" cstate="print"/>
          <a:srcRect/>
          <a:stretch>
            <a:fillRect/>
          </a:stretch>
        </p:blipFill>
        <p:spPr>
          <a:xfrm>
            <a:off x="6786578" y="4286256"/>
            <a:ext cx="1941595" cy="192882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1600200"/>
            <a:ext cx="4186238" cy="4525963"/>
          </a:xfrm>
        </p:spPr>
        <p:txBody>
          <a:bodyPr>
            <a:normAutofit fontScale="70000" lnSpcReduction="20000"/>
          </a:bodyPr>
          <a:lstStyle/>
          <a:p>
            <a:r>
              <a:rPr lang="tr-TR" dirty="0" smtClean="0"/>
              <a:t>Uzun süre internette </a:t>
            </a:r>
            <a:r>
              <a:rPr lang="tr-TR" dirty="0" err="1" smtClean="0"/>
              <a:t>chat</a:t>
            </a:r>
            <a:r>
              <a:rPr lang="tr-TR" dirty="0" smtClean="0"/>
              <a:t> yapan çocukların gerçek hayatta arkadaş edinme sıkıntısı çektiği yapılan araştırmalarla saptanmıştır. Bir araştırmada WEB gezintilerinde, çocukların kendilerini nasıl hissettikleri sorulduğunda cevap en çok “yalnız” olmuştur. Bu yalnız çocuklar, giderek toplumda iletişim kurmakta zorlanmakta, topluma karşı olumsuz duygu ve düşünceler beslemeye başlamaktadır.  </a:t>
            </a:r>
          </a:p>
          <a:p>
            <a:endParaRPr lang="tr-TR" dirty="0"/>
          </a:p>
        </p:txBody>
      </p:sp>
      <p:pic>
        <p:nvPicPr>
          <p:cNvPr id="5" name="3 İçerik Yer Tutucusu" descr="2.jpg"/>
          <p:cNvPicPr>
            <a:picLocks noChangeAspect="1"/>
          </p:cNvPicPr>
          <p:nvPr/>
        </p:nvPicPr>
        <p:blipFill>
          <a:blip r:embed="rId2"/>
          <a:srcRect/>
          <a:stretch>
            <a:fillRect/>
          </a:stretch>
        </p:blipFill>
        <p:spPr>
          <a:xfrm>
            <a:off x="4714876" y="1571612"/>
            <a:ext cx="3896773" cy="38719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İçerik Yer Tutucusu 2"/>
          <p:cNvSpPr>
            <a:spLocks noGrp="1"/>
          </p:cNvSpPr>
          <p:nvPr>
            <p:ph idx="1"/>
          </p:nvPr>
        </p:nvSpPr>
        <p:spPr/>
        <p:txBody>
          <a:bodyPr rtlCol="0">
            <a:normAutofit fontScale="85000" lnSpcReduction="20000"/>
          </a:bodyPr>
          <a:lstStyle/>
          <a:p>
            <a:pPr marL="0" indent="0" algn="ctr" eaLnBrk="1" fontAlgn="auto" hangingPunct="1">
              <a:spcAft>
                <a:spcPts val="0"/>
              </a:spcAft>
              <a:buFont typeface="Symbol" pitchFamily="18" charset="2"/>
              <a:buNone/>
              <a:defRPr/>
            </a:pPr>
            <a:r>
              <a:rPr lang="tr-TR" dirty="0"/>
              <a:t>Mutlu Çocuklar Derneği tarafından yaptırılan ‘Çocuklarda Teknoloji Kullanma Alışkanlığı’ </a:t>
            </a:r>
            <a:r>
              <a:rPr lang="tr-TR" dirty="0" smtClean="0"/>
              <a:t>anketine göre;</a:t>
            </a:r>
          </a:p>
          <a:p>
            <a:pPr marL="0" indent="0" algn="ctr" eaLnBrk="1" fontAlgn="auto" hangingPunct="1">
              <a:spcAft>
                <a:spcPts val="0"/>
              </a:spcAft>
              <a:buFont typeface="Symbol" pitchFamily="18" charset="2"/>
              <a:buNone/>
              <a:defRPr/>
            </a:pPr>
            <a:endParaRPr lang="tr-TR" dirty="0" smtClean="0"/>
          </a:p>
          <a:p>
            <a:pPr marL="274320" indent="-274320" algn="ctr" eaLnBrk="1" fontAlgn="auto" hangingPunct="1">
              <a:spcAft>
                <a:spcPts val="0"/>
              </a:spcAft>
              <a:defRPr/>
            </a:pPr>
            <a:r>
              <a:rPr lang="tr-TR" dirty="0" smtClean="0"/>
              <a:t>oyun </a:t>
            </a:r>
            <a:r>
              <a:rPr lang="tr-TR" dirty="0"/>
              <a:t>oynamak, </a:t>
            </a:r>
            <a:endParaRPr lang="tr-TR" dirty="0" smtClean="0"/>
          </a:p>
          <a:p>
            <a:pPr marL="274320" indent="-274320" algn="ctr" eaLnBrk="1" fontAlgn="auto" hangingPunct="1">
              <a:spcAft>
                <a:spcPts val="0"/>
              </a:spcAft>
              <a:defRPr/>
            </a:pPr>
            <a:r>
              <a:rPr lang="tr-TR" dirty="0" smtClean="0"/>
              <a:t>müzik </a:t>
            </a:r>
            <a:r>
              <a:rPr lang="tr-TR" dirty="0"/>
              <a:t>indirmek </a:t>
            </a:r>
          </a:p>
          <a:p>
            <a:pPr marL="274320" indent="-274320" algn="ctr" eaLnBrk="1" fontAlgn="auto" hangingPunct="1">
              <a:spcAft>
                <a:spcPts val="0"/>
              </a:spcAft>
              <a:defRPr/>
            </a:pPr>
            <a:r>
              <a:rPr lang="tr-TR" dirty="0" smtClean="0"/>
              <a:t>film </a:t>
            </a:r>
            <a:r>
              <a:rPr lang="tr-TR" dirty="0"/>
              <a:t>seyretmek </a:t>
            </a:r>
            <a:endParaRPr lang="tr-TR" dirty="0" smtClean="0"/>
          </a:p>
          <a:p>
            <a:pPr marL="0" indent="0" algn="ctr" eaLnBrk="1" fontAlgn="auto" hangingPunct="1">
              <a:spcAft>
                <a:spcPts val="0"/>
              </a:spcAft>
              <a:buFont typeface="Symbol" pitchFamily="18" charset="2"/>
              <a:buNone/>
              <a:defRPr/>
            </a:pPr>
            <a:r>
              <a:rPr lang="tr-TR" dirty="0" smtClean="0"/>
              <a:t>Ve</a:t>
            </a:r>
          </a:p>
          <a:p>
            <a:pPr marL="0" indent="0" algn="ctr" eaLnBrk="1" fontAlgn="auto" hangingPunct="1">
              <a:spcAft>
                <a:spcPts val="0"/>
              </a:spcAft>
              <a:buFont typeface="Symbol" pitchFamily="18" charset="2"/>
              <a:buNone/>
              <a:defRPr/>
            </a:pPr>
            <a:r>
              <a:rPr lang="tr-TR" dirty="0" smtClean="0"/>
              <a:t>SOSYAL MEDYA için,</a:t>
            </a:r>
          </a:p>
          <a:p>
            <a:pPr marL="0" indent="0" algn="ctr" eaLnBrk="1" fontAlgn="auto" hangingPunct="1">
              <a:spcAft>
                <a:spcPts val="0"/>
              </a:spcAft>
              <a:buFont typeface="Symbol" pitchFamily="18" charset="2"/>
              <a:buNone/>
              <a:defRPr/>
            </a:pPr>
            <a:endParaRPr lang="tr-TR" dirty="0" smtClean="0"/>
          </a:p>
          <a:p>
            <a:pPr marL="0" indent="0" algn="ctr" eaLnBrk="1" fontAlgn="auto" hangingPunct="1">
              <a:spcAft>
                <a:spcPts val="0"/>
              </a:spcAft>
              <a:buFont typeface="Symbol" pitchFamily="18" charset="2"/>
              <a:buNone/>
              <a:defRPr/>
            </a:pPr>
            <a:r>
              <a:rPr lang="tr-TR" dirty="0" smtClean="0"/>
              <a:t> </a:t>
            </a:r>
            <a:r>
              <a:rPr lang="tr-TR" dirty="0"/>
              <a:t>kullanıldığını ortaya koydu. </a:t>
            </a:r>
            <a:br>
              <a:rPr lang="tr-TR" dirty="0"/>
            </a:b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ÇOCUKLARINIZI BUNLARDAN KORUYUN</a:t>
            </a:r>
            <a:endParaRPr lang="tr-TR" dirty="0"/>
          </a:p>
        </p:txBody>
      </p:sp>
      <p:sp>
        <p:nvSpPr>
          <p:cNvPr id="3" name="2 İçerik Yer Tutucusu"/>
          <p:cNvSpPr>
            <a:spLocks noGrp="1"/>
          </p:cNvSpPr>
          <p:nvPr>
            <p:ph idx="1"/>
          </p:nvPr>
        </p:nvSpPr>
        <p:spPr/>
        <p:txBody>
          <a:bodyPr/>
          <a:lstStyle/>
          <a:p>
            <a:r>
              <a:rPr lang="tr-TR" dirty="0" smtClean="0"/>
              <a:t>7-11 YAŞ ARASI ÇOÇUKLARDA </a:t>
            </a:r>
          </a:p>
          <a:p>
            <a:r>
              <a:rPr lang="tr-TR" dirty="0" smtClean="0"/>
              <a:t>ŞİDDET İÇERİKLİ OYUNLAR  YADA ÇİZGİ FİLMLER</a:t>
            </a:r>
          </a:p>
          <a:p>
            <a:r>
              <a:rPr lang="tr-TR" dirty="0" smtClean="0"/>
              <a:t>CİNSELLİK İÇEREN GÖRÜNTÜLER</a:t>
            </a:r>
          </a:p>
          <a:p>
            <a:r>
              <a:rPr lang="tr-TR" dirty="0" smtClean="0"/>
              <a:t>SUÇA ÖZENDİREN OYUNLAR </a:t>
            </a:r>
          </a:p>
          <a:p>
            <a:r>
              <a:rPr lang="tr-TR" dirty="0" smtClean="0"/>
              <a:t>SANAL ARKADAŞLIKLAR </a:t>
            </a:r>
          </a:p>
          <a:p>
            <a:r>
              <a:rPr lang="tr-TR" dirty="0" smtClean="0"/>
              <a:t>KUMAR İÇERİKLİ OYUNLAR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EV YADA CEP İNTERNETİNİZİ GÜVENLİ İNTERNETE GEÇİRİN </a:t>
            </a:r>
            <a:endParaRPr lang="tr-TR" dirty="0"/>
          </a:p>
        </p:txBody>
      </p:sp>
      <p:sp>
        <p:nvSpPr>
          <p:cNvPr id="3" name="2 İçerik Yer Tutucusu"/>
          <p:cNvSpPr>
            <a:spLocks noGrp="1"/>
          </p:cNvSpPr>
          <p:nvPr>
            <p:ph idx="1"/>
          </p:nvPr>
        </p:nvSpPr>
        <p:spPr>
          <a:xfrm>
            <a:off x="428596" y="2143116"/>
            <a:ext cx="8229600" cy="3571899"/>
          </a:xfrm>
        </p:spPr>
        <p:txBody>
          <a:bodyPr>
            <a:normAutofit/>
          </a:bodyPr>
          <a:lstStyle/>
          <a:p>
            <a:pPr algn="ctr">
              <a:buNone/>
            </a:pPr>
            <a:r>
              <a:rPr lang="tr-TR" b="1" dirty="0" smtClean="0"/>
              <a:t>*ÇOCUK PROFİLİ		*AİLE PROFİLİ</a:t>
            </a:r>
          </a:p>
          <a:p>
            <a:endParaRPr lang="tr-TR" dirty="0" smtClean="0"/>
          </a:p>
          <a:p>
            <a:pPr algn="ctr"/>
            <a:r>
              <a:rPr lang="tr-TR" b="1" dirty="0" smtClean="0"/>
              <a:t>HERHANGİ BİR ÜCRET ÖDEMEDEN YA DA PROGRAMA GEREK OLMADAN GEÇEBİLİRSİNİZ.</a:t>
            </a:r>
          </a:p>
          <a:p>
            <a:pPr algn="ctr"/>
            <a:r>
              <a:rPr lang="tr-TR" b="1" dirty="0" smtClean="0"/>
              <a:t>İNTERNET SAĞLAYICINIZLA İLETİŞİM KURUN</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2611 öğrenci ile sınıf ortamında yapılan ankete göre, </a:t>
            </a:r>
            <a:br>
              <a:rPr lang="tr-TR" b="1" dirty="0" smtClean="0"/>
            </a:br>
            <a:endParaRPr lang="tr-TR" dirty="0"/>
          </a:p>
        </p:txBody>
      </p:sp>
      <p:sp>
        <p:nvSpPr>
          <p:cNvPr id="3" name="2 İçerik Yer Tutucusu"/>
          <p:cNvSpPr>
            <a:spLocks noGrp="1"/>
          </p:cNvSpPr>
          <p:nvPr>
            <p:ph idx="1"/>
          </p:nvPr>
        </p:nvSpPr>
        <p:spPr/>
        <p:txBody>
          <a:bodyPr/>
          <a:lstStyle/>
          <a:p>
            <a:pPr marL="274320" indent="-274320">
              <a:defRPr/>
            </a:pPr>
            <a:r>
              <a:rPr lang="tr-TR" b="1" dirty="0" smtClean="0"/>
              <a:t>Liseliler interneti, müzik indirmek ve film seyretmek için, </a:t>
            </a:r>
          </a:p>
          <a:p>
            <a:pPr marL="274320" indent="-274320">
              <a:defRPr/>
            </a:pPr>
            <a:endParaRPr lang="tr-TR" b="1" dirty="0" smtClean="0"/>
          </a:p>
          <a:p>
            <a:pPr marL="274320" indent="-274320">
              <a:defRPr/>
            </a:pPr>
            <a:r>
              <a:rPr lang="tr-TR" b="1" dirty="0" smtClean="0"/>
              <a:t>İlköğretim öğrencileri ise oyun oynamak ve film seyretmek için kullanıyor.</a:t>
            </a:r>
            <a:endParaRPr lang="tr-TR" dirty="0" smtClean="0"/>
          </a:p>
          <a:p>
            <a:endParaRPr lang="tr-TR" dirty="0"/>
          </a:p>
        </p:txBody>
      </p:sp>
      <p:pic>
        <p:nvPicPr>
          <p:cNvPr id="4" name="Picture 2" descr="C:\Users\Ali ULUÇAY\Desktop\internet\resimler\untitled.png"/>
          <p:cNvPicPr>
            <a:picLocks noChangeAspect="1" noChangeArrowheads="1"/>
          </p:cNvPicPr>
          <p:nvPr/>
        </p:nvPicPr>
        <p:blipFill>
          <a:blip r:embed="rId2"/>
          <a:srcRect/>
          <a:stretch>
            <a:fillRect/>
          </a:stretch>
        </p:blipFill>
        <p:spPr>
          <a:xfrm>
            <a:off x="500034" y="4500570"/>
            <a:ext cx="3857652" cy="1934310"/>
          </a:xfrm>
          <a:prstGeom prst="rect">
            <a:avLst/>
          </a:prstGeom>
        </p:spPr>
      </p:pic>
      <p:pic>
        <p:nvPicPr>
          <p:cNvPr id="5" name="Picture 3" descr="C:\Users\Ali ULUÇAY\Desktop\internet\resimler\4.jpg"/>
          <p:cNvPicPr>
            <a:picLocks noChangeAspect="1" noChangeArrowheads="1"/>
          </p:cNvPicPr>
          <p:nvPr/>
        </p:nvPicPr>
        <p:blipFill>
          <a:blip r:embed="rId3"/>
          <a:srcRect/>
          <a:stretch>
            <a:fillRect/>
          </a:stretch>
        </p:blipFill>
        <p:spPr bwMode="auto">
          <a:xfrm>
            <a:off x="5000628" y="4511680"/>
            <a:ext cx="3675060" cy="191771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989034"/>
          </a:xfrm>
        </p:spPr>
        <p:txBody>
          <a:bodyPr>
            <a:normAutofit fontScale="90000"/>
          </a:bodyPr>
          <a:lstStyle/>
          <a:p>
            <a:r>
              <a:rPr lang="tr-TR" dirty="0" smtClean="0"/>
              <a:t>ÇOCUĞUMU İNTERNETİN </a:t>
            </a:r>
            <a:r>
              <a:rPr lang="tr-TR" dirty="0" smtClean="0"/>
              <a:t>VE BİLGİSAYARIN ZARARINDAN NASIL KORUYABİLİRİM?</a:t>
            </a:r>
            <a:endParaRPr lang="tr-TR" dirty="0"/>
          </a:p>
        </p:txBody>
      </p:sp>
      <p:sp>
        <p:nvSpPr>
          <p:cNvPr id="3" name="2 İçerik Yer Tutucusu"/>
          <p:cNvSpPr>
            <a:spLocks noGrp="1"/>
          </p:cNvSpPr>
          <p:nvPr>
            <p:ph idx="1"/>
          </p:nvPr>
        </p:nvSpPr>
        <p:spPr>
          <a:xfrm>
            <a:off x="428596" y="2357430"/>
            <a:ext cx="8229600" cy="4125923"/>
          </a:xfrm>
        </p:spPr>
        <p:txBody>
          <a:bodyPr>
            <a:normAutofit fontScale="85000" lnSpcReduction="20000"/>
          </a:bodyPr>
          <a:lstStyle/>
          <a:p>
            <a:r>
              <a:rPr lang="tr-TR" dirty="0" smtClean="0"/>
              <a:t>1- Güvenli İnternete Geçerek</a:t>
            </a:r>
          </a:p>
          <a:p>
            <a:r>
              <a:rPr lang="tr-TR" dirty="0" smtClean="0"/>
              <a:t>2- Bilgisayara Ve İnternete Ulaşmasını Zorlaştırarak</a:t>
            </a:r>
          </a:p>
          <a:p>
            <a:r>
              <a:rPr lang="tr-TR" dirty="0" smtClean="0"/>
              <a:t>3- Alternatif Etkinlikler Oluşturma</a:t>
            </a:r>
          </a:p>
          <a:p>
            <a:r>
              <a:rPr lang="tr-TR" dirty="0" smtClean="0"/>
              <a:t>4- Günde 1 Saati Aşmama</a:t>
            </a:r>
          </a:p>
          <a:p>
            <a:r>
              <a:rPr lang="tr-TR" dirty="0" smtClean="0"/>
              <a:t>5- Ödevden Sonra Ya Da Önce Olmalı</a:t>
            </a:r>
          </a:p>
          <a:p>
            <a:r>
              <a:rPr lang="tr-TR" dirty="0" smtClean="0"/>
              <a:t>6- Bilgisayar Mümkünse Herkesin Olduğu Odada Olmalı Eğer Bu Mümkün Değilse Bilgisayarın Olduğu Oda Sürekli Açık Olmalı</a:t>
            </a:r>
          </a:p>
          <a:p>
            <a:r>
              <a:rPr lang="tr-TR" dirty="0" smtClean="0"/>
              <a:t>7- Ona İnterneti Kullanma Biçimleri Konusunda Olumlu Model Olmalısınız</a:t>
            </a:r>
            <a:endParaRPr lang="tr-TR" dirty="0" smtClean="0"/>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GÜNDE 1 SAATİ AŞMAMALI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İnternet kullanımı çocuğunuzun ders çalışmasına, sosyal ilişkilerine, sizinle olan iletişimine engel olacak ölçüde artmadan ve internet etkinlikleri bir kaçınma aracı halini almadan, internet kullanımını makul ölçülerde sınırlamalısınız. Var olan alışkanlığı yasakla sonlandırmaya çalışmak, internet kullanımını hem daha çekici hale getireceği, hem de ergenlikte çocuğunuzun özel yaşamına müdahale olarak algılanacağı için işe yaramayabilir. Daha baştan belli zaman dilimlerinde ve belli bir süre için internet kullanımı alışkanlığını pekiştirmelisiniz.</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BU NE OLABİLİR?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 7 anne ile,</a:t>
            </a:r>
          </a:p>
          <a:p>
            <a:endParaRPr lang="tr-TR" dirty="0" smtClean="0"/>
          </a:p>
          <a:p>
            <a:r>
              <a:rPr lang="tr-TR" dirty="0" smtClean="0"/>
              <a:t> % 9 baba ile, </a:t>
            </a:r>
          </a:p>
          <a:p>
            <a:endParaRPr lang="tr-TR" dirty="0" smtClean="0"/>
          </a:p>
          <a:p>
            <a:r>
              <a:rPr lang="tr-TR" dirty="0" smtClean="0"/>
              <a:t>% 62 ailece,</a:t>
            </a:r>
          </a:p>
          <a:p>
            <a:endParaRPr lang="tr-TR" dirty="0" smtClean="0"/>
          </a:p>
          <a:p>
            <a:r>
              <a:rPr lang="tr-TR" dirty="0" smtClean="0"/>
              <a:t> % 11 yalnız, </a:t>
            </a:r>
          </a:p>
          <a:p>
            <a:endParaRPr lang="tr-TR" dirty="0" smtClean="0"/>
          </a:p>
          <a:p>
            <a:r>
              <a:rPr lang="tr-TR" dirty="0" smtClean="0"/>
              <a:t>% 11 </a:t>
            </a:r>
            <a:r>
              <a:rPr lang="tr-TR" dirty="0" err="1" smtClean="0"/>
              <a:t>ceva</a:t>
            </a:r>
            <a:endParaRPr lang="tr-TR" dirty="0"/>
          </a:p>
        </p:txBody>
      </p:sp>
      <p:pic>
        <p:nvPicPr>
          <p:cNvPr id="4" name="Picture 4" descr="tvnin-zararlari-goz-ardi-edilmemeli"/>
          <p:cNvPicPr>
            <a:picLocks noChangeAspect="1" noChangeArrowheads="1"/>
          </p:cNvPicPr>
          <p:nvPr/>
        </p:nvPicPr>
        <p:blipFill>
          <a:blip r:embed="rId2"/>
          <a:srcRect/>
          <a:stretch>
            <a:fillRect/>
          </a:stretch>
        </p:blipFill>
        <p:spPr bwMode="auto">
          <a:xfrm>
            <a:off x="4429124" y="1500174"/>
            <a:ext cx="3735476" cy="4429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İNTERNET KAFE Mİ?   EV Mİ?</a:t>
            </a:r>
            <a:endParaRPr lang="tr-TR" dirty="0"/>
          </a:p>
        </p:txBody>
      </p:sp>
      <p:sp>
        <p:nvSpPr>
          <p:cNvPr id="3" name="2 İçerik Yer Tutucusu"/>
          <p:cNvSpPr>
            <a:spLocks noGrp="1"/>
          </p:cNvSpPr>
          <p:nvPr>
            <p:ph idx="1"/>
          </p:nvPr>
        </p:nvSpPr>
        <p:spPr/>
        <p:txBody>
          <a:bodyPr/>
          <a:lstStyle/>
          <a:p>
            <a:r>
              <a:rPr lang="tr-TR" dirty="0" smtClean="0"/>
              <a:t>EĞER ÇOCUĞUMUZ BİZİM KONTROL EDEMEYECEĞİMİZ İNTERNET KAFEYE GİDİP İNTERNETE GİRECEKSE </a:t>
            </a:r>
            <a:r>
              <a:rPr lang="tr-TR" b="1" dirty="0" smtClean="0">
                <a:solidFill>
                  <a:srgbClr val="FF0000"/>
                </a:solidFill>
              </a:rPr>
              <a:t>EV</a:t>
            </a:r>
            <a:r>
              <a:rPr lang="tr-TR" dirty="0" smtClean="0"/>
              <a:t>DE İNTERNET KULLANIMI DAHA SAĞLIKLI OLACAKTIR. </a:t>
            </a:r>
          </a:p>
          <a:p>
            <a:r>
              <a:rPr lang="tr-TR" dirty="0" smtClean="0"/>
              <a:t>AYRICA İNTERNET KAFELERE GİRENLER KONTROL EDİLMEDİĞİNDEN YANLIŞ ARKADAŞ SEÇİMİ, SUÇA KARIŞMA, MADDE KULLANIMI GİBİ RİSKLER DE MEVCUT.</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GÜNLÜK PLAN YAPIN</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15:00- 16:00 – DİNLENME</a:t>
            </a:r>
          </a:p>
          <a:p>
            <a:r>
              <a:rPr lang="tr-TR" dirty="0" smtClean="0"/>
              <a:t>16:00 – 17:00 – DERS ÇALIŞMA</a:t>
            </a:r>
          </a:p>
          <a:p>
            <a:r>
              <a:rPr lang="tr-TR" dirty="0" smtClean="0"/>
              <a:t>17:00 18: 00 -  TV YADA İNTERNET</a:t>
            </a:r>
          </a:p>
          <a:p>
            <a:r>
              <a:rPr lang="tr-TR" dirty="0" smtClean="0"/>
              <a:t>18:00 – 19:00 – YEMEK</a:t>
            </a:r>
          </a:p>
          <a:p>
            <a:r>
              <a:rPr lang="tr-TR" dirty="0" smtClean="0"/>
              <a:t>19:00 – 19:30 KİTAP OKUMA ( EN AN 20 SAYFA)</a:t>
            </a:r>
          </a:p>
          <a:p>
            <a:r>
              <a:rPr lang="tr-TR" dirty="0" smtClean="0"/>
              <a:t>19:30 – 20:30 OYUN</a:t>
            </a:r>
          </a:p>
          <a:p>
            <a:r>
              <a:rPr lang="tr-TR" dirty="0" smtClean="0"/>
              <a:t>20:30 – 21:00 YATMAYA HAZIRLIK ( diş fırçalama, tuvalet vb. )</a:t>
            </a:r>
          </a:p>
          <a:p>
            <a:r>
              <a:rPr lang="tr-TR" dirty="0" smtClean="0"/>
              <a:t>21:00 – 21:30 UYKU ( en geç 10:00 )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071678"/>
            <a:ext cx="8229600" cy="1143000"/>
          </a:xfrm>
        </p:spPr>
        <p:txBody>
          <a:bodyPr/>
          <a:lstStyle/>
          <a:p>
            <a:r>
              <a:rPr lang="tr-TR" b="1" u="sng" dirty="0" smtClean="0"/>
              <a:t>SORULARINIZ VAR MI ?</a:t>
            </a:r>
            <a:endParaRPr lang="tr-TR"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3071834"/>
          </a:xfrm>
        </p:spPr>
        <p:txBody>
          <a:bodyPr>
            <a:normAutofit fontScale="90000"/>
          </a:bodyPr>
          <a:lstStyle/>
          <a:p>
            <a:r>
              <a:rPr lang="tr-TR" dirty="0" smtClean="0"/>
              <a:t>CEVAP: </a:t>
            </a:r>
            <a:br>
              <a:rPr lang="tr-TR" dirty="0" smtClean="0"/>
            </a:br>
            <a:r>
              <a:rPr lang="tr-TR" dirty="0" smtClean="0"/>
              <a:t>ÇOCUĞUN KİMİNLE TELEVİZYON SEYRETTİĞİ</a:t>
            </a:r>
            <a:br>
              <a:rPr lang="tr-TR" dirty="0" smtClean="0"/>
            </a:br>
            <a:r>
              <a:rPr lang="tr-TR" dirty="0" smtClean="0"/>
              <a:t/>
            </a:r>
            <a:br>
              <a:rPr lang="tr-TR" dirty="0" smtClean="0"/>
            </a:br>
            <a:r>
              <a:rPr lang="tr-TR" sz="9600" dirty="0" smtClean="0"/>
              <a:t>?</a:t>
            </a:r>
            <a:endParaRPr lang="tr-TR" sz="9600" dirty="0"/>
          </a:p>
        </p:txBody>
      </p:sp>
      <p:pic>
        <p:nvPicPr>
          <p:cNvPr id="4" name="Picture 2" descr="evlilik 10"/>
          <p:cNvPicPr>
            <a:picLocks noChangeAspect="1" noChangeArrowheads="1"/>
          </p:cNvPicPr>
          <p:nvPr/>
        </p:nvPicPr>
        <p:blipFill>
          <a:blip r:embed="rId2"/>
          <a:srcRect/>
          <a:stretch>
            <a:fillRect/>
          </a:stretch>
        </p:blipFill>
        <p:spPr bwMode="auto">
          <a:xfrm>
            <a:off x="0" y="2518164"/>
            <a:ext cx="5786446" cy="4339835"/>
          </a:xfrm>
          <a:prstGeom prst="rect">
            <a:avLst/>
          </a:prstGeom>
          <a:solidFill>
            <a:schemeClr val="bg1"/>
          </a:solid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35" presetClass="emph" presetSubtype="0" fill="hold" nodeType="afterEffect">
                                  <p:stCondLst>
                                    <p:cond delay="0"/>
                                  </p:stCondLst>
                                  <p:childTnLst>
                                    <p:anim calcmode="discrete" valueType="str">
                                      <p:cBhvr>
                                        <p:cTn id="12" dur="1000" fill="hold"/>
                                        <p:tgtEl>
                                          <p:spTgt spid="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YETİŞKİN PROGRAMLARINDAKİ TEHLİKE</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Anne - babaların çocuklarla birlikte oturup sürekli TV seyretmesi, farkında olmadan TV’nin çocuğa istenilen ve istenilmeyen bir çok davranışı kazandırmasına neden olmaktadır</a:t>
            </a:r>
            <a:r>
              <a:rPr lang="tr-TR" dirty="0" smtClean="0"/>
              <a:t>.</a:t>
            </a:r>
          </a:p>
          <a:p>
            <a:r>
              <a:rPr lang="tr-TR" dirty="0" smtClean="0"/>
              <a:t>Anne baba seyrett</a:t>
            </a:r>
            <a:r>
              <a:rPr lang="tr-TR" dirty="0" smtClean="0"/>
              <a:t>i</a:t>
            </a:r>
            <a:r>
              <a:rPr lang="tr-TR" dirty="0" smtClean="0"/>
              <a:t>kler, programlarla çocuklara örnek oluyorlar.</a:t>
            </a:r>
            <a:endParaRPr lang="tr-TR" dirty="0" smtClean="0"/>
          </a:p>
          <a:p>
            <a:r>
              <a:rPr lang="tr-TR" dirty="0" smtClean="0"/>
              <a:t>Hiç farkına varmadan çocuklarınızı geleceğe korkuyla bakan, şiddeti ve saldırganlığı </a:t>
            </a:r>
            <a:r>
              <a:rPr lang="tr-TR" dirty="0" smtClean="0"/>
              <a:t>benimseyen </a:t>
            </a:r>
            <a:r>
              <a:rPr lang="tr-TR" dirty="0" smtClean="0"/>
              <a:t>insanlar hâline </a:t>
            </a:r>
            <a:r>
              <a:rPr lang="tr-TR" dirty="0" smtClean="0"/>
              <a:t>getiriyoruz.</a:t>
            </a:r>
            <a:endParaRPr lang="tr-TR" dirty="0" smtClean="0"/>
          </a:p>
          <a:p>
            <a:r>
              <a:rPr lang="tr-TR" dirty="0" smtClean="0"/>
              <a:t>Çocuklarımızı </a:t>
            </a:r>
            <a:r>
              <a:rPr lang="tr-TR" dirty="0" err="1" smtClean="0"/>
              <a:t>menfî</a:t>
            </a:r>
            <a:r>
              <a:rPr lang="tr-TR" dirty="0" smtClean="0"/>
              <a:t> etkileyen </a:t>
            </a:r>
            <a:r>
              <a:rPr lang="tr-TR" dirty="0" err="1" smtClean="0"/>
              <a:t>tv</a:t>
            </a:r>
            <a:r>
              <a:rPr lang="tr-TR" dirty="0" smtClean="0"/>
              <a:t> silâhının tetiğini kendimiz çekiyoruz.</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İLKOKUL ÇAĞI SOMUT İŞLEMLER DÖNEMİDİR</a:t>
            </a:r>
            <a:endParaRPr lang="tr-TR" dirty="0"/>
          </a:p>
        </p:txBody>
      </p:sp>
      <p:sp>
        <p:nvSpPr>
          <p:cNvPr id="3" name="2 İçerik Yer Tutucusu"/>
          <p:cNvSpPr>
            <a:spLocks noGrp="1"/>
          </p:cNvSpPr>
          <p:nvPr>
            <p:ph idx="1"/>
          </p:nvPr>
        </p:nvSpPr>
        <p:spPr/>
        <p:txBody>
          <a:bodyPr/>
          <a:lstStyle/>
          <a:p>
            <a:r>
              <a:rPr lang="tr-TR" dirty="0" smtClean="0"/>
              <a:t>ÖZELLİĞİ ÇOCUK GÖRDÜĞÜNÜ GERÇEK SANAR. HAYALİ VARLIKLARIN GERÇEK OLDUĞUNU DÜŞÜNÜR. </a:t>
            </a:r>
          </a:p>
          <a:p>
            <a:r>
              <a:rPr lang="tr-TR" dirty="0" smtClean="0"/>
              <a:t>BİZİM İÇİN TELEVİZYONDAKİ BİR KİŞİ HAYALDİR ANCAK </a:t>
            </a:r>
            <a:r>
              <a:rPr lang="tr-TR" dirty="0" smtClean="0"/>
              <a:t>ÇOCUK </a:t>
            </a:r>
            <a:r>
              <a:rPr lang="tr-TR" dirty="0" smtClean="0"/>
              <a:t>İÇİN O GERÇEKTİR.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214291"/>
            <a:ext cx="8229600" cy="2143140"/>
          </a:xfrm>
        </p:spPr>
        <p:txBody>
          <a:bodyPr/>
          <a:lstStyle/>
          <a:p>
            <a:pPr>
              <a:buNone/>
            </a:pPr>
            <a:endParaRPr lang="tr-TR" dirty="0" smtClean="0"/>
          </a:p>
          <a:p>
            <a:r>
              <a:rPr lang="tr-TR" dirty="0" smtClean="0"/>
              <a:t>2002 yılında ise Gaziantep’te bir çocuğun </a:t>
            </a:r>
            <a:r>
              <a:rPr lang="tr-TR" dirty="0" err="1" smtClean="0"/>
              <a:t>pokemonlara</a:t>
            </a:r>
            <a:r>
              <a:rPr lang="tr-TR" dirty="0" smtClean="0"/>
              <a:t> özenerek kendisini evlerinin penceresinden atması</a:t>
            </a:r>
            <a:endParaRPr lang="tr-TR" dirty="0"/>
          </a:p>
        </p:txBody>
      </p:sp>
      <p:pic>
        <p:nvPicPr>
          <p:cNvPr id="4" name="Picture 2" descr="G:\SUNU RESİM\kuzeybebek_televizyon.jpg"/>
          <p:cNvPicPr>
            <a:picLocks noChangeAspect="1" noChangeArrowheads="1"/>
          </p:cNvPicPr>
          <p:nvPr/>
        </p:nvPicPr>
        <p:blipFill>
          <a:blip r:embed="rId2"/>
          <a:srcRect/>
          <a:stretch>
            <a:fillRect/>
          </a:stretch>
        </p:blipFill>
        <p:spPr bwMode="auto">
          <a:xfrm>
            <a:off x="2071670" y="2643182"/>
            <a:ext cx="4250796" cy="36401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ROL MODEL ALMA</a:t>
            </a:r>
            <a:endParaRPr lang="tr-TR" dirty="0"/>
          </a:p>
        </p:txBody>
      </p:sp>
      <p:sp>
        <p:nvSpPr>
          <p:cNvPr id="3" name="2 İçerik Yer Tutucusu"/>
          <p:cNvSpPr>
            <a:spLocks noGrp="1"/>
          </p:cNvSpPr>
          <p:nvPr>
            <p:ph idx="1"/>
          </p:nvPr>
        </p:nvSpPr>
        <p:spPr/>
        <p:txBody>
          <a:bodyPr/>
          <a:lstStyle/>
          <a:p>
            <a:pPr marL="274320" indent="-274320">
              <a:defRPr/>
            </a:pPr>
            <a:r>
              <a:rPr lang="tr-TR" dirty="0" smtClean="0"/>
              <a:t>Televizyonlardaki karakterlerin çocuklar ve gençler tarafından taklit edildiği, model alındığı bilinmektedir.</a:t>
            </a:r>
          </a:p>
          <a:p>
            <a:pPr marL="274320" indent="-274320">
              <a:buNone/>
              <a:defRPr/>
            </a:pPr>
            <a:endParaRPr lang="tr-TR" dirty="0" smtClean="0"/>
          </a:p>
          <a:p>
            <a:pPr marL="274320" indent="-274320">
              <a:defRPr/>
            </a:pPr>
            <a:r>
              <a:rPr lang="tr-TR" dirty="0" smtClean="0"/>
              <a:t>Türk televizyon dünyasında en fazla vurgulanan </a:t>
            </a:r>
            <a:r>
              <a:rPr lang="tr-TR" dirty="0" smtClean="0">
                <a:solidFill>
                  <a:srgbClr val="FF0000"/>
                </a:solidFill>
              </a:rPr>
              <a:t>şiddet, suç ve cinsellik</a:t>
            </a:r>
            <a:endParaRPr lang="tr-TR" dirty="0" smtClean="0"/>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214422"/>
            <a:ext cx="8229600" cy="3797304"/>
          </a:xfrm>
        </p:spPr>
        <p:txBody>
          <a:bodyPr>
            <a:normAutofit fontScale="90000"/>
          </a:bodyPr>
          <a:lstStyle/>
          <a:p>
            <a:r>
              <a:rPr lang="tr-TR" dirty="0" smtClean="0"/>
              <a:t>Çocuklar kendilerine şiddet suç yada cinsellik içerikli bir karakteri model alabilir.</a:t>
            </a:r>
            <a:br>
              <a:rPr lang="tr-TR" dirty="0" smtClean="0"/>
            </a:br>
            <a:r>
              <a:rPr lang="tr-TR" dirty="0" smtClean="0"/>
              <a:t/>
            </a:r>
            <a:br>
              <a:rPr lang="tr-TR" dirty="0" smtClean="0"/>
            </a:br>
            <a:r>
              <a:rPr lang="tr-TR" dirty="0" smtClean="0"/>
              <a:t> </a:t>
            </a:r>
            <a:r>
              <a:rPr lang="tr-TR" sz="3100" dirty="0" smtClean="0"/>
              <a:t>2004 yılında İzmir’de yedi yaşındaki bir çocuğun oynarken anlaşamadığı dokuz yaşındaki arkadaşını bıçaklayarak öldürmesi</a:t>
            </a:r>
            <a:endParaRPr lang="tr-TR" sz="31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1215</Words>
  <PresentationFormat>Ekran Gösterisi (4:3)</PresentationFormat>
  <Paragraphs>135</Paragraphs>
  <Slides>32</Slides>
  <Notes>1</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TELEVİZYON VE İNTERNET KULLANIMININ ZARARLARI</vt:lpstr>
      <vt:lpstr>TANIDIK GELDİ Mİ?</vt:lpstr>
      <vt:lpstr>BU NE OLABİLİR?</vt:lpstr>
      <vt:lpstr>CEVAP:  ÇOCUĞUN KİMİNLE TELEVİZYON SEYRETTİĞİ  ?</vt:lpstr>
      <vt:lpstr>YETİŞKİN PROGRAMLARINDAKİ TEHLİKE</vt:lpstr>
      <vt:lpstr>İLKOKUL ÇAĞI SOMUT İŞLEMLER DÖNEMİDİR</vt:lpstr>
      <vt:lpstr>Slayt 7</vt:lpstr>
      <vt:lpstr>ROL MODEL ALMA</vt:lpstr>
      <vt:lpstr>Çocuklar kendilerine şiddet suç yada cinsellik içerikli bir karakteri model alabilir.   2004 yılında İzmir’de yedi yaşındaki bir çocuğun oynarken anlaşamadığı dokuz yaşındaki arkadaşını bıçaklayarak öldürmesi</vt:lpstr>
      <vt:lpstr>TELEVİZYON İZLEYEN ÇOCUKLARDA</vt:lpstr>
      <vt:lpstr>NE YAPMALIYIM ?</vt:lpstr>
      <vt:lpstr>Slayt 12</vt:lpstr>
      <vt:lpstr>Slayt 13</vt:lpstr>
      <vt:lpstr>Slayt 14</vt:lpstr>
      <vt:lpstr>Slayt 15</vt:lpstr>
      <vt:lpstr>Slayt 16</vt:lpstr>
      <vt:lpstr>AKILLI İŞARETLERE DİKKAT EDELİM</vt:lpstr>
      <vt:lpstr>İNTERNET KULLANIMININ ZARARLARI</vt:lpstr>
      <vt:lpstr>İNTERNET BAĞIMLILIĞI</vt:lpstr>
      <vt:lpstr>BELİRTİLERİ</vt:lpstr>
      <vt:lpstr>Slayt 21</vt:lpstr>
      <vt:lpstr>İNTERNET VE BİLGİSAYAR KULLANIMININ ZARARLARI</vt:lpstr>
      <vt:lpstr>Slayt 23</vt:lpstr>
      <vt:lpstr>Slayt 24</vt:lpstr>
      <vt:lpstr>ÇOCUKLARINIZI BUNLARDAN KORUYUN</vt:lpstr>
      <vt:lpstr>EV YADA CEP İNTERNETİNİZİ GÜVENLİ İNTERNETE GEÇİRİN </vt:lpstr>
      <vt:lpstr>2611 öğrenci ile sınıf ortamında yapılan ankete göre,  </vt:lpstr>
      <vt:lpstr>ÇOCUĞUMU İNTERNETİN VE BİLGİSAYARIN ZARARINDAN NASIL KORUYABİLİRİM?</vt:lpstr>
      <vt:lpstr>GÜNDE 1 SAATİ AŞMAMALI</vt:lpstr>
      <vt:lpstr>İNTERNET KAFE Mİ?   EV Mİ?</vt:lpstr>
      <vt:lpstr>GÜNLÜK PLAN YAPIN</vt:lpstr>
      <vt:lpstr>SORULARINIZ VAR MI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TELEVİZYON VE İNTERNET KULLANIMININ ZARARLARI</dc:title>
  <dc:creator>ADMİN-A</dc:creator>
  <cp:lastModifiedBy>ADMİN-A</cp:lastModifiedBy>
  <cp:revision>12</cp:revision>
  <dcterms:created xsi:type="dcterms:W3CDTF">2016-03-15T08:30:54Z</dcterms:created>
  <dcterms:modified xsi:type="dcterms:W3CDTF">2016-03-15T10:04:04Z</dcterms:modified>
</cp:coreProperties>
</file>